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407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384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176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114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285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19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038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48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21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004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62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09AD-64BB-4D50-93BD-B4FB22F65E20}" type="datetimeFigureOut">
              <a:rPr lang="hu-HU" smtClean="0"/>
              <a:t>2020. 04. 29.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89688-4480-4D01-A5D4-536E51A9F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981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7" r:id="rId1"/>
    <p:sldLayoutId id="2147484438" r:id="rId2"/>
    <p:sldLayoutId id="2147484439" r:id="rId3"/>
    <p:sldLayoutId id="2147484440" r:id="rId4"/>
    <p:sldLayoutId id="2147484441" r:id="rId5"/>
    <p:sldLayoutId id="2147484442" r:id="rId6"/>
    <p:sldLayoutId id="2147484443" r:id="rId7"/>
    <p:sldLayoutId id="2147484444" r:id="rId8"/>
    <p:sldLayoutId id="2147484445" r:id="rId9"/>
    <p:sldLayoutId id="2147484446" r:id="rId10"/>
    <p:sldLayoutId id="214748444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V%C3%ADzszennyez%C3%A9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BBDE79-2C7A-46C0-9053-BE7E6F9BD1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Egészséges környezet</a:t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124C5E-DBE8-48FF-B019-CCE29146C2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 Tamás Marian védőnő</a:t>
            </a:r>
          </a:p>
        </p:txBody>
      </p:sp>
    </p:spTree>
    <p:extLst>
      <p:ext uri="{BB962C8B-B14F-4D97-AF65-F5344CB8AC3E}">
        <p14:creationId xmlns:p14="http://schemas.microsoft.com/office/powerpoint/2010/main" val="3175375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CDAA83-F0F2-4183-9BE9-58666444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kutatók számszerűsítették is, hogy 2018-ra levetítve ez pontosan mit jelent. Ezek alapján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5DB19A-EE4F-4CB5-B096-A8280E39B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62 millió ember szenvedett a szélsőséges időjárási jelenségek miatt,</a:t>
            </a:r>
          </a:p>
          <a:p>
            <a:pPr lvl="0"/>
            <a:r>
              <a:rPr lang="hu-HU" dirty="0"/>
              <a:t>35 millió embert sújtott árvíz,</a:t>
            </a:r>
          </a:p>
          <a:p>
            <a:pPr lvl="0"/>
            <a:r>
              <a:rPr lang="hu-HU" dirty="0"/>
              <a:t>a Florence és a Michael hurrikánok 14 milliárd dolláros (kb. 3982,5 milliárd forint) kárt okoztak az Egyesült Államokban,</a:t>
            </a:r>
          </a:p>
          <a:p>
            <a:pPr lvl="0"/>
            <a:r>
              <a:rPr lang="hu-HU" dirty="0"/>
              <a:t>a </a:t>
            </a:r>
            <a:r>
              <a:rPr lang="hu-HU" dirty="0" err="1"/>
              <a:t>Mangkhut</a:t>
            </a:r>
            <a:r>
              <a:rPr lang="hu-HU" dirty="0"/>
              <a:t> szupertájfun 2,4 millió embert érintett a Fülöp-szigeteken, 134 ember halálát okozva,</a:t>
            </a:r>
          </a:p>
          <a:p>
            <a:pPr lvl="0"/>
            <a:r>
              <a:rPr lang="hu-HU" dirty="0"/>
              <a:t>több mint 1600-an haltak meg az Egyesült Államokban, Európában és Japánban a hőhullámok és az erdőtüzek miatt,</a:t>
            </a:r>
          </a:p>
          <a:p>
            <a:pPr lvl="0"/>
            <a:r>
              <a:rPr lang="hu-HU" dirty="0"/>
              <a:t>az indiai </a:t>
            </a:r>
            <a:r>
              <a:rPr lang="hu-HU" dirty="0" err="1"/>
              <a:t>Kerala</a:t>
            </a:r>
            <a:r>
              <a:rPr lang="hu-HU" dirty="0"/>
              <a:t> államot egy évszázada nem látott esőzések és áradások sújtották.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518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C63A15-BCC2-4C93-A850-EA690AEF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Egészséges életmód: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EAB966-142E-43BC-B1E9-4214B94B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genetika</a:t>
            </a:r>
          </a:p>
          <a:p>
            <a:pPr lvl="0"/>
            <a:r>
              <a:rPr lang="hu-HU" dirty="0"/>
              <a:t>fizikai és társadalmi tényezők</a:t>
            </a:r>
          </a:p>
          <a:p>
            <a:pPr lvl="0"/>
            <a:r>
              <a:rPr lang="hu-HU" dirty="0"/>
              <a:t>egészségpolitika</a:t>
            </a:r>
          </a:p>
          <a:p>
            <a:r>
              <a:rPr lang="hu-HU" dirty="0" err="1"/>
              <a:t>eü.ellátás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ECB84C6-B0E4-41B2-BA2D-CC2D14FC5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557" y="3501371"/>
            <a:ext cx="3816763" cy="260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747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BE47D61-341C-4A31-BFB5-95165464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Egészséges életvitel: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7921155-DDC0-411E-A8BE-C95C4E89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2019527"/>
          </a:xfrm>
        </p:spPr>
        <p:txBody>
          <a:bodyPr/>
          <a:lstStyle/>
          <a:p>
            <a:pPr lvl="0"/>
            <a:r>
              <a:rPr lang="hu-HU" dirty="0"/>
              <a:t>Miden ember felelős a saját egészségéért.</a:t>
            </a:r>
          </a:p>
          <a:p>
            <a:pPr lvl="0"/>
            <a:r>
              <a:rPr lang="hu-HU" dirty="0"/>
              <a:t>Szülői példamutatás</a:t>
            </a:r>
          </a:p>
          <a:p>
            <a:pPr lvl="0"/>
            <a:r>
              <a:rPr lang="hu-HU" dirty="0"/>
              <a:t>Óvoda, iskola</a:t>
            </a:r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D01D9BA-FE87-415F-9BB6-9B5ACEF63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592" y="2649540"/>
            <a:ext cx="3766965" cy="376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47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9027AF-D00C-49BA-AAC9-36A1D8D9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Betegség kialakulásának feltételei: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5DCE25-6C36-40DE-96EA-4E526310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Stressz</a:t>
            </a:r>
          </a:p>
          <a:p>
            <a:pPr lvl="0"/>
            <a:r>
              <a:rPr lang="hu-HU" dirty="0"/>
              <a:t>Helytelen táplálkozás</a:t>
            </a:r>
          </a:p>
          <a:p>
            <a:pPr lvl="0"/>
            <a:r>
              <a:rPr lang="hu-HU" dirty="0"/>
              <a:t>Mozgáshiány</a:t>
            </a:r>
          </a:p>
          <a:p>
            <a:pPr lvl="0"/>
            <a:r>
              <a:rPr lang="hu-HU" dirty="0"/>
              <a:t>Dohányzás, drogok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D37CE82-8B72-4CBF-97C5-95976BB77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612" y="4123289"/>
            <a:ext cx="27241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29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BFFA29-8F3D-478F-9F3E-FC059E3F2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1079075"/>
          </a:xfrm>
        </p:spPr>
        <p:txBody>
          <a:bodyPr>
            <a:normAutofit fontScale="90000"/>
          </a:bodyPr>
          <a:lstStyle/>
          <a:p>
            <a:r>
              <a:rPr lang="hu-HU" dirty="0"/>
              <a:t>Mit tehetünk?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6B216C-1E74-424A-9E31-BFEADD157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97" y="106018"/>
            <a:ext cx="6854824" cy="4700350"/>
          </a:xfrm>
        </p:spPr>
        <p:txBody>
          <a:bodyPr>
            <a:normAutofit/>
          </a:bodyPr>
          <a:lstStyle/>
          <a:p>
            <a:pPr lvl="0"/>
            <a:r>
              <a:rPr lang="hu-HU" dirty="0"/>
              <a:t>Legyünk </a:t>
            </a:r>
            <a:r>
              <a:rPr lang="hu-HU" dirty="0" err="1"/>
              <a:t>környezettudatosak</a:t>
            </a:r>
            <a:r>
              <a:rPr lang="hu-HU" dirty="0"/>
              <a:t>! (www.okoriado.hu)!</a:t>
            </a:r>
          </a:p>
          <a:p>
            <a:pPr lvl="0"/>
            <a:r>
              <a:rPr lang="hu-HU" dirty="0"/>
              <a:t>Ültessünk növényeket, fákat!</a:t>
            </a:r>
          </a:p>
          <a:p>
            <a:pPr lvl="0"/>
            <a:r>
              <a:rPr lang="hu-HU" dirty="0"/>
              <a:t>Ne termeljünk szemetet! (használt ruha, komposztálás..)</a:t>
            </a:r>
          </a:p>
          <a:p>
            <a:pPr lvl="0"/>
            <a:r>
              <a:rPr lang="hu-HU" dirty="0"/>
              <a:t>Ami elromlott javíttassuk meg!</a:t>
            </a:r>
          </a:p>
          <a:p>
            <a:pPr lvl="0"/>
            <a:r>
              <a:rPr lang="hu-HU" dirty="0"/>
              <a:t>A legkevesebb papírt használjuk! (erdők védelme)</a:t>
            </a:r>
          </a:p>
          <a:p>
            <a:pPr lvl="0"/>
            <a:r>
              <a:rPr lang="hu-HU" dirty="0"/>
              <a:t>Figyeljünk a víz- és áramfogyasztásra!</a:t>
            </a:r>
          </a:p>
          <a:p>
            <a:pPr lvl="0"/>
            <a:r>
              <a:rPr lang="hu-HU" dirty="0"/>
              <a:t>Ne vegyünk kész ételeket! (Tanuljunk meg főzni, friss alapanyagokból! Vegán ételek.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6DAEAEE-9B8D-41A5-9123-5ACDF3C0C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970" y="3591339"/>
            <a:ext cx="2832913" cy="326666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216D7BB2-E98F-4E5A-8E16-15138BB7F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195" y="3429000"/>
            <a:ext cx="2265699" cy="340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2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213140-D546-4E41-96AB-6EA1D7C5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Mire figyeljünk otthon?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48EF59-B2BA-4280-A393-4534230DC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Fűtés,</a:t>
            </a:r>
          </a:p>
          <a:p>
            <a:pPr lvl="0"/>
            <a:r>
              <a:rPr lang="hu-HU" dirty="0"/>
              <a:t>energiatakarékos izzók,</a:t>
            </a:r>
          </a:p>
          <a:p>
            <a:pPr lvl="0"/>
            <a:r>
              <a:rPr lang="hu-HU" dirty="0"/>
              <a:t>újrahasznosított termékek (papír, </a:t>
            </a:r>
            <a:r>
              <a:rPr lang="hu-HU" dirty="0" err="1"/>
              <a:t>pet</a:t>
            </a:r>
            <a:r>
              <a:rPr lang="hu-HU" dirty="0"/>
              <a:t> palackok),</a:t>
            </a:r>
          </a:p>
          <a:p>
            <a:pPr lvl="0"/>
            <a:r>
              <a:rPr lang="hu-HU" dirty="0"/>
              <a:t>háztartási gépek (A+++),</a:t>
            </a:r>
          </a:p>
          <a:p>
            <a:pPr lvl="0"/>
            <a:r>
              <a:rPr lang="hu-HU" dirty="0"/>
              <a:t>elektromos áram („</a:t>
            </a:r>
            <a:r>
              <a:rPr lang="hu-HU" dirty="0" err="1"/>
              <a:t>standby</a:t>
            </a:r>
            <a:r>
              <a:rPr lang="hu-HU" dirty="0"/>
              <a:t>” üzemmód, elektromos berendezésekhez kapcsolók),</a:t>
            </a:r>
          </a:p>
          <a:p>
            <a:pPr lvl="0"/>
            <a:r>
              <a:rPr lang="hu-HU" dirty="0"/>
              <a:t>ruhaszárítás szabadban,</a:t>
            </a:r>
          </a:p>
          <a:p>
            <a:pPr lvl="0"/>
            <a:r>
              <a:rPr lang="hu-HU" dirty="0"/>
              <a:t>esővíz gyűjtés és locsolás,</a:t>
            </a:r>
          </a:p>
          <a:p>
            <a:pPr lvl="0"/>
            <a:r>
              <a:rPr lang="hu-HU" dirty="0"/>
              <a:t>szelektív hulladékgyűjtés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2B7442A-0C1B-401A-816B-381785F7C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38" y="3578146"/>
            <a:ext cx="2424468" cy="242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26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0110514E-730B-4719-ACF5-E49AEA38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216" y="563217"/>
            <a:ext cx="5490224" cy="2431775"/>
          </a:xfrm>
        </p:spPr>
        <p:txBody>
          <a:bodyPr/>
          <a:lstStyle/>
          <a:p>
            <a:r>
              <a:rPr lang="hu-HU" dirty="0"/>
              <a:t>Köszönöm a figyelmet!</a:t>
            </a: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48311834-4D41-481A-B27E-92F79F19F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167" y="3087758"/>
            <a:ext cx="5665666" cy="320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18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819E52-C294-45A1-9DC4-532D02BDD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egészség: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315552E-D7BA-4073-A7D8-033FCAB67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1948-as megalakulásakor a </a:t>
            </a:r>
            <a:r>
              <a:rPr lang="hu-HU" i="1" dirty="0"/>
              <a:t>World Health Organization</a:t>
            </a:r>
            <a:r>
              <a:rPr lang="hu-HU" dirty="0"/>
              <a:t> (WHO) az egészséget a következőképpen definiálta: „Az </a:t>
            </a:r>
            <a:r>
              <a:rPr lang="hu-HU" b="1" dirty="0"/>
              <a:t>egészség</a:t>
            </a:r>
            <a:r>
              <a:rPr lang="hu-HU" dirty="0"/>
              <a:t> a teljes testi, lelki és szociális jólét állapota, és nem csupán a betegség vagy fogyatékosság hiánya".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072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D98B37-A145-498B-90E8-2DF78E24D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környezet tisztasága, az emberi egészség alapvető feltétele</a:t>
            </a:r>
          </a:p>
          <a:p>
            <a:r>
              <a:rPr lang="hu-HU" dirty="0"/>
              <a:t>A környezetszennyezés, az élőlények környezetének kedvezőtlen irányú megváltoztatása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104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E726E7-B840-46FC-87A0-A8E2C4BF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Levegő- szennyezés: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383241-D17C-42C5-A941-A1D146AB5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2625814"/>
          </a:xfrm>
        </p:spPr>
        <p:txBody>
          <a:bodyPr/>
          <a:lstStyle/>
          <a:p>
            <a:pPr lvl="0"/>
            <a:r>
              <a:rPr lang="hu-HU" dirty="0"/>
              <a:t>Gépjárművek által kibocsátott : Nitrogén-dioxid, Ólom, Szén-monoxid</a:t>
            </a:r>
          </a:p>
          <a:p>
            <a:pPr lvl="0"/>
            <a:r>
              <a:rPr lang="hu-HU" dirty="0"/>
              <a:t>Ipari létesítmények</a:t>
            </a:r>
          </a:p>
          <a:p>
            <a:pPr lvl="0"/>
            <a:r>
              <a:rPr lang="hu-HU" dirty="0"/>
              <a:t>Porártalom</a:t>
            </a:r>
          </a:p>
          <a:p>
            <a:r>
              <a:rPr lang="hu-HU" dirty="0"/>
              <a:t>Savas esők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17D60C2-714B-49ED-B41B-CFA657FCD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412" y="4279061"/>
            <a:ext cx="3288099" cy="232753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AD7CC2DC-C509-431F-9F76-AA3BD5AB7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435" y="1822620"/>
            <a:ext cx="4028563" cy="245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4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BD49FB-CEFD-4694-A568-C7B171EA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Víz szennyezés: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F4EE91-F7F8-426B-AC5B-DB714D9F4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3331492"/>
          </a:xfrm>
        </p:spPr>
        <p:txBody>
          <a:bodyPr/>
          <a:lstStyle/>
          <a:p>
            <a:pPr lvl="0"/>
            <a:r>
              <a:rPr lang="hu-HU" dirty="0"/>
              <a:t>Műtrágya</a:t>
            </a:r>
          </a:p>
          <a:p>
            <a:pPr lvl="0"/>
            <a:r>
              <a:rPr lang="hu-HU" dirty="0"/>
              <a:t>Háztartásokban keletkezett szennyvíz</a:t>
            </a:r>
          </a:p>
          <a:p>
            <a:pPr lvl="0"/>
            <a:r>
              <a:rPr lang="hu-HU" dirty="0"/>
              <a:t>Olajszennyezés (káros hatással van a tengeri állatok fejlődésére, az idegrendszer károsodást okoz).</a:t>
            </a:r>
          </a:p>
          <a:p>
            <a:pPr lvl="0"/>
            <a:r>
              <a:rPr lang="hu-HU" dirty="0"/>
              <a:t>A higany (rendellenes viselkedést, szaporodást és növekedést, súlyosabb esetben az állatok pusztulását okozza).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3288656-306E-4171-9C2A-736EDF18E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14749" y="4134678"/>
            <a:ext cx="3657423" cy="223102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E063AD10-17D6-4A7B-93FF-47FF35736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272" y="3676945"/>
            <a:ext cx="3406780" cy="225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2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BF1A43-970C-40AC-99F0-92D89B1F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Talajszennyezés: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46B49A7-5D1E-4424-A71A-A40C3D37A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531" y="4200938"/>
            <a:ext cx="8166790" cy="2456442"/>
          </a:xfrm>
        </p:spPr>
        <p:txBody>
          <a:bodyPr/>
          <a:lstStyle/>
          <a:p>
            <a:pPr lvl="0"/>
            <a:r>
              <a:rPr lang="hu-HU" dirty="0"/>
              <a:t>Szemét- és hulladéklerakók. </a:t>
            </a:r>
          </a:p>
          <a:p>
            <a:pPr lvl="0"/>
            <a:r>
              <a:rPr lang="hu-HU" dirty="0"/>
              <a:t>Talajerózió növelése fák kivágásával.</a:t>
            </a:r>
          </a:p>
          <a:p>
            <a:pPr lvl="0"/>
            <a:r>
              <a:rPr lang="hu-HU" dirty="0"/>
              <a:t>Műtrágya (legismertebb néven Pétisó), rovarirtó szerek, a talaj termékenységét javító egyéb szerek észszerűtlen használata.</a:t>
            </a:r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E68FBDB4-EE85-4E27-900D-8103AE062D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142" y="690563"/>
            <a:ext cx="4649857" cy="311751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B819769C-F440-4AC6-B19C-0C4C5D81B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955" y="2657062"/>
            <a:ext cx="3497552" cy="261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7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587036-9217-4FDC-B760-D337677D1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Hulladékok lebomlási ideje: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F9A207-C1DF-43A7-954B-A61F661EC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Papír: 2-5 hónap</a:t>
            </a:r>
          </a:p>
          <a:p>
            <a:pPr lvl="0"/>
            <a:r>
              <a:rPr lang="hu-HU" dirty="0"/>
              <a:t>Pamutruha: 1-5 év (A cellulóz elásva a nedves talajba, évekig nem rothad el.)</a:t>
            </a:r>
          </a:p>
          <a:p>
            <a:pPr lvl="0"/>
            <a:r>
              <a:rPr lang="hu-HU" dirty="0"/>
              <a:t>Tejesdoboz: 5 év</a:t>
            </a:r>
          </a:p>
          <a:p>
            <a:pPr lvl="0"/>
            <a:r>
              <a:rPr lang="hu-HU" dirty="0"/>
              <a:t>Nejlonzacskó: 10-100 év (a nejlon töménységétől, vastagságától függ)</a:t>
            </a:r>
          </a:p>
          <a:p>
            <a:pPr lvl="0"/>
            <a:r>
              <a:rPr lang="hu-HU" dirty="0"/>
              <a:t>Pelenka: 50-100 év (függ a benne lévő pamut mennyiségétől)</a:t>
            </a:r>
          </a:p>
          <a:p>
            <a:pPr lvl="0"/>
            <a:r>
              <a:rPr lang="hu-HU" dirty="0"/>
              <a:t>Konzervdoboz: 50-100 év</a:t>
            </a:r>
          </a:p>
          <a:p>
            <a:pPr lvl="0"/>
            <a:r>
              <a:rPr lang="hu-HU" dirty="0"/>
              <a:t>Sörösdobozok műanyag karikája: 450 év</a:t>
            </a:r>
          </a:p>
          <a:p>
            <a:pPr lvl="0"/>
            <a:r>
              <a:rPr lang="hu-HU" dirty="0"/>
              <a:t>Zöld üveg: 1 millió év</a:t>
            </a:r>
          </a:p>
          <a:p>
            <a:r>
              <a:rPr lang="hu-HU" dirty="0"/>
              <a:t>Műanyag szatyor: 200-1000 év</a:t>
            </a:r>
          </a:p>
        </p:txBody>
      </p:sp>
    </p:spTree>
    <p:extLst>
      <p:ext uri="{BB962C8B-B14F-4D97-AF65-F5344CB8AC3E}">
        <p14:creationId xmlns:p14="http://schemas.microsoft.com/office/powerpoint/2010/main" val="315528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606D0C-9F73-40F6-BA5F-C85C8925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Zajártalom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01B98AA-EC50-4B09-893C-4E4AE3B63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Járművek</a:t>
            </a:r>
          </a:p>
          <a:p>
            <a:pPr lvl="0"/>
            <a:r>
              <a:rPr lang="hu-HU" dirty="0"/>
              <a:t>Kültéri zajt okozó berendezések, és építési géppark és eszközök;</a:t>
            </a:r>
          </a:p>
          <a:p>
            <a:pPr lvl="0"/>
            <a:r>
              <a:rPr lang="hu-HU" dirty="0"/>
              <a:t>Háztartási eszközök</a:t>
            </a:r>
          </a:p>
          <a:p>
            <a:pPr lvl="0"/>
            <a:r>
              <a:rPr lang="hu-HU" dirty="0"/>
              <a:t>Szomszédok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910C5E8-E82E-4E72-B124-CF26E9FFE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998" y="0"/>
            <a:ext cx="4095720" cy="2293603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03F2CD9F-968B-47FD-822D-A64B1DF8D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157" y="3925038"/>
            <a:ext cx="5081000" cy="283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2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9EFD4-0198-440A-9D79-FE2E4414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Éghajlatváltozás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2A201B-FED1-4847-B332-9B123605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levegőbe kerülő üvegházhatású gázok miatt a globális átlaghőmérséklet egyre veszélyesebb magasságokba emelkedik.</a:t>
            </a:r>
          </a:p>
          <a:p>
            <a:r>
              <a:rPr lang="hu-HU" dirty="0"/>
              <a:t>Globális felmelegedés (hőmérséklet emelkedése a szárazföldön és a tengerekben)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E80E20B-6E66-4B7D-BE6E-3B9D28C05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525" y="126724"/>
            <a:ext cx="3878332" cy="193916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014596DE-C79B-4A76-90CB-40849B1F0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346" y="4684821"/>
            <a:ext cx="3687984" cy="1939166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C6E756FB-9333-4034-9CDD-DC7514538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345" y="357809"/>
            <a:ext cx="3451254" cy="193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119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z">
  <a:themeElements>
    <a:clrScheme name="Atlasz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z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Atlasz</Template>
  <TotalTime>166</TotalTime>
  <Words>521</Words>
  <Application>Microsoft Office PowerPoint</Application>
  <PresentationFormat>Szélesvásznú</PresentationFormat>
  <Paragraphs>77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Calibri Light</vt:lpstr>
      <vt:lpstr>Rockwell</vt:lpstr>
      <vt:lpstr>Wingdings</vt:lpstr>
      <vt:lpstr>Atlasz</vt:lpstr>
      <vt:lpstr>Egészséges környezet </vt:lpstr>
      <vt:lpstr>Az egészség: </vt:lpstr>
      <vt:lpstr>PowerPoint-bemutató</vt:lpstr>
      <vt:lpstr>Levegő- szennyezés: </vt:lpstr>
      <vt:lpstr>Víz szennyezés:</vt:lpstr>
      <vt:lpstr>Talajszennyezés: </vt:lpstr>
      <vt:lpstr>Hulladékok lebomlási ideje: </vt:lpstr>
      <vt:lpstr>Zajártalom </vt:lpstr>
      <vt:lpstr>Éghajlatváltozás</vt:lpstr>
      <vt:lpstr>A kutatók számszerűsítették is, hogy 2018-ra levetítve ez pontosan mit jelent. Ezek alapján </vt:lpstr>
      <vt:lpstr>Egészséges életmód: </vt:lpstr>
      <vt:lpstr>Egészséges életvitel:</vt:lpstr>
      <vt:lpstr>Betegség kialakulásának feltételei: </vt:lpstr>
      <vt:lpstr>Mit tehetünk? </vt:lpstr>
      <vt:lpstr>Mire figyeljünk otthon?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Egészséges környezet</dc:title>
  <dc:creator>Marian</dc:creator>
  <cp:lastModifiedBy>Marian</cp:lastModifiedBy>
  <cp:revision>13</cp:revision>
  <dcterms:created xsi:type="dcterms:W3CDTF">2020-04-20T11:01:18Z</dcterms:created>
  <dcterms:modified xsi:type="dcterms:W3CDTF">2020-04-29T07:23:44Z</dcterms:modified>
</cp:coreProperties>
</file>